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448" r:id="rId5"/>
    <p:sldId id="2467" r:id="rId6"/>
    <p:sldId id="2466" r:id="rId7"/>
    <p:sldId id="2451" r:id="rId8"/>
    <p:sldId id="259" r:id="rId9"/>
    <p:sldId id="2432" r:id="rId10"/>
    <p:sldId id="2463" r:id="rId11"/>
    <p:sldId id="2464" r:id="rId12"/>
    <p:sldId id="2433" r:id="rId13"/>
    <p:sldId id="2469" r:id="rId14"/>
    <p:sldId id="2465" r:id="rId15"/>
    <p:sldId id="2436" r:id="rId16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Автор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99" d="100"/>
          <a:sy n="99" d="100"/>
        </p:scale>
        <p:origin x="28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D186FAF-75DC-4475-BFD3-2BBF0362E69F}" type="datetime1">
              <a:rPr lang="ru-RU" smtClean="0"/>
              <a:t>29.02.2024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jpg>
</file>

<file path=ppt/media/image11.jp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E4CBF-580E-42B3-853B-FB8357E4BAB9}" type="datetime1">
              <a:rPr lang="ru-RU" smtClean="0"/>
              <a:pPr/>
              <a:t>29.02.2024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6574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6639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7552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6802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307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918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5862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5261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922140"/>
            <a:ext cx="5167313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pPr rtl="0"/>
            <a:r>
              <a:rPr lang="ru-RU" spc="300" noProof="0"/>
              <a:t>ГОДОВОЙ ОБЗОР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 rtlCol="0"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pPr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вод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416550" cy="6858000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6" name="Объект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ru-RU" sz="1600" noProof="0">
                <a:cs typeface="Biome Light" panose="020B0303030204020804" pitchFamily="34" charset="0"/>
              </a:rPr>
              <a:t>Образец текста.</a:t>
            </a:r>
          </a:p>
          <a:p>
            <a:pPr marL="0" indent="0" rtl="0">
              <a:buNone/>
            </a:pPr>
            <a:endParaRPr lang="ru-RU" noProof="0"/>
          </a:p>
        </p:txBody>
      </p:sp>
      <p:sp>
        <p:nvSpPr>
          <p:cNvPr id="17" name="Номер слайда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Заголовок 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 rtlCol="0">
            <a:noAutofit/>
          </a:bodyPr>
          <a:lstStyle/>
          <a:p>
            <a:pPr rtl="0"/>
            <a:r>
              <a:rPr lang="ru-RU" sz="4000" spc="300" noProof="0"/>
              <a:t>Образец заголовка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1" name="Текст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32" name="Текст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33" name="Текст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34" name="Место для изображения из Интернета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ru-RU" noProof="0"/>
              <a:t>Значок</a:t>
            </a:r>
          </a:p>
        </p:txBody>
      </p:sp>
      <p:sp>
        <p:nvSpPr>
          <p:cNvPr id="35" name="Место для изображения из Интернета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ru-RU" noProof="0"/>
              <a:t>Значок</a:t>
            </a:r>
          </a:p>
        </p:txBody>
      </p:sp>
      <p:sp>
        <p:nvSpPr>
          <p:cNvPr id="36" name="Место для изображения из Интернета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ru-RU" noProof="0"/>
              <a:t>Значок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pPr rtl="0"/>
            <a:r>
              <a:rPr lang="ru-RU" noProof="0"/>
              <a:t>Название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 rtlCol="0"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 rtl="0"/>
            <a:r>
              <a:rPr lang="ru-RU" noProof="0"/>
              <a:t>ОБРАЗЕЦ ТЕКСТА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416550" cy="6846932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6" name="Объект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ru-RU" sz="1600" noProof="0">
                <a:cs typeface="Biome Light" panose="020B0303030204020804" pitchFamily="34" charset="0"/>
              </a:rPr>
              <a:t>Образец текста.</a:t>
            </a:r>
          </a:p>
          <a:p>
            <a:pPr marL="0" indent="0" rtl="0">
              <a:buNone/>
            </a:pPr>
            <a:endParaRPr lang="ru-RU" noProof="0"/>
          </a:p>
        </p:txBody>
      </p:sp>
      <p:sp>
        <p:nvSpPr>
          <p:cNvPr id="17" name="Номер слайда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rtlCol="0" anchor="b"/>
          <a:lstStyle>
            <a:lvl1pPr algn="l">
              <a:defRPr sz="6000" spc="3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ru-RU" noProof="0"/>
              <a:t>МЕСТО ДЛЯ ЗАГОЛОВКА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92279" y="1263841"/>
            <a:ext cx="4018722" cy="4636392"/>
          </a:xfrm>
        </p:spPr>
        <p:txBody>
          <a:bodyPr lIns="0" rIns="0" rtlCol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9" name="Номер слайда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366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9" name="Рисунок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0513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" name="Рисунок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66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1" name="Рисунок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513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2" name="Рисунок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366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3" name="Рисунок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0513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 rtlCol="0">
            <a:noAutofit/>
          </a:bodyPr>
          <a:lstStyle>
            <a:lvl1pPr>
              <a:defRPr sz="4800" spc="3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 rtlCol="0"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 2 столбц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головок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ru-RU" sz="4800" noProof="0"/>
              <a:t>Образец заголовка</a:t>
            </a:r>
          </a:p>
        </p:txBody>
      </p:sp>
      <p:sp>
        <p:nvSpPr>
          <p:cNvPr id="19" name="Рисунок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578601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8" name="Рисунок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9900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9107" y="3864355"/>
            <a:ext cx="5157787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ru-RU" spc="300" noProof="0">
                <a:solidFill>
                  <a:schemeClr val="tx1"/>
                </a:solidFill>
              </a:rPr>
              <a:t>Щелкните, чтобы изменить стили текста образца слайда</a:t>
            </a:r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69107" y="4531139"/>
            <a:ext cx="5157787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ru-RU" sz="1400" noProof="0">
                <a:solidFill>
                  <a:schemeClr val="tx1"/>
                </a:solidFill>
              </a:rPr>
              <a:t>Щелкните, чтобы изменить стили текста образца слайда</a:t>
            </a:r>
          </a:p>
        </p:txBody>
      </p:sp>
      <p:sp>
        <p:nvSpPr>
          <p:cNvPr id="12" name="Текст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65107" y="3864355"/>
            <a:ext cx="5183188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ru-RU" spc="300" noProof="0">
                <a:solidFill>
                  <a:schemeClr val="tx1"/>
                </a:solidFill>
              </a:rPr>
              <a:t>Щелкните, чтобы изменить стили текста образца слайда</a:t>
            </a:r>
          </a:p>
        </p:txBody>
      </p:sp>
      <p:sp>
        <p:nvSpPr>
          <p:cNvPr id="14" name="Объект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565107" y="4531139"/>
            <a:ext cx="5183188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ru-RU" sz="1400" noProof="0">
                <a:solidFill>
                  <a:schemeClr val="tx1"/>
                </a:solidFill>
              </a:rPr>
              <a:t>Щелкните, чтобы изменить стили текста образца слайда</a:t>
            </a:r>
          </a:p>
        </p:txBody>
      </p:sp>
      <p:sp>
        <p:nvSpPr>
          <p:cNvPr id="20" name="Номер слайда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 3 столбц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ru-RU" sz="4800" noProof="0"/>
              <a:t>Образец заголовка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60438" y="1624013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25" name="Рисунок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42155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26" name="Рисунок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22920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29" name="Текст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30" name="Текст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31" name="Номер слайда 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абстрактное изображение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</a:blip>
          <a:srcRect/>
          <a:stretch/>
        </p:blipFill>
        <p:spPr/>
      </p:pic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Retail rocket e-comm 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0AE828D-1E63-455F-949D-0C5454A7FE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ru-RU" dirty="0"/>
              <a:t>2</a:t>
            </a:r>
            <a:r>
              <a:rPr lang="en-US" dirty="0"/>
              <a:t>3.02.24</a:t>
            </a:r>
          </a:p>
          <a:p>
            <a:pPr rtl="0"/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598" y="3588455"/>
            <a:ext cx="4114800" cy="518795"/>
          </a:xfrm>
        </p:spPr>
        <p:txBody>
          <a:bodyPr rtlCol="0"/>
          <a:lstStyle/>
          <a:p>
            <a:pPr rtl="0"/>
            <a:r>
              <a:rPr lang="en-US" dirty="0" err="1"/>
              <a:t>recSYS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4E87A9-124B-4E7D-BFCF-1C632009E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Эксперименты с моделями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CFF7412-ABB1-4C97-813F-0C3D3A8F27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60121" y="3669505"/>
            <a:ext cx="3108325" cy="2798797"/>
          </a:xfrm>
        </p:spPr>
        <p:txBody>
          <a:bodyPr/>
          <a:lstStyle/>
          <a:p>
            <a:r>
              <a:rPr lang="en-US" sz="1100" dirty="0"/>
              <a:t>Surprise: </a:t>
            </a:r>
            <a:r>
              <a:rPr lang="en-US" sz="1100" dirty="0" err="1"/>
              <a:t>KNNWithMeans</a:t>
            </a:r>
            <a:r>
              <a:rPr lang="en-US" sz="1100" dirty="0"/>
              <a:t>() </a:t>
            </a:r>
          </a:p>
          <a:p>
            <a:r>
              <a:rPr lang="en-US" sz="1100" dirty="0"/>
              <a:t>precision@3: 0.00015</a:t>
            </a:r>
          </a:p>
          <a:p>
            <a:pPr>
              <a:lnSpc>
                <a:spcPct val="100000"/>
              </a:lnSpc>
            </a:pPr>
            <a:r>
              <a:rPr lang="ru-RU" sz="1100" dirty="0"/>
              <a:t>Подход использует среднее значение оценок пользователей для нахождения похожих пользователей. </a:t>
            </a:r>
          </a:p>
          <a:p>
            <a:pPr>
              <a:lnSpc>
                <a:spcPct val="100000"/>
              </a:lnSpc>
            </a:pPr>
            <a:r>
              <a:rPr lang="ru-RU" sz="1100" dirty="0"/>
              <a:t>Для каждого пользователя он находит k ближайших соседей и предлагает ему товары, которые понравились этим соседям.</a:t>
            </a:r>
          </a:p>
        </p:txBody>
      </p:sp>
      <p:pic>
        <p:nvPicPr>
          <p:cNvPr id="11" name="Рисунок 10" descr="Изображение от jcomp на Freepik">
            <a:extLst>
              <a:ext uri="{FF2B5EF4-FFF2-40B4-BE49-F238E27FC236}">
                <a16:creationId xmlns:a16="http://schemas.microsoft.com/office/drawing/2014/main" id="{E2E428A5-4BDF-4A6B-A4E0-14EAE595D92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341" b="4341"/>
          <a:stretch>
            <a:fillRect/>
          </a:stretch>
        </p:blipFill>
        <p:spPr/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34ABB4E-E117-4D68-90F4-33F1D7582BD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4672" b="4672"/>
          <a:stretch>
            <a:fillRect/>
          </a:stretch>
        </p:blipFill>
        <p:spPr/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35410D6-67CD-467B-8BC6-C2E30690F32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/>
          <a:srcRect l="3719" r="3719"/>
          <a:stretch>
            <a:fillRect/>
          </a:stretch>
        </p:blipFill>
        <p:spPr>
          <a:xfrm rot="5400000">
            <a:off x="8730932" y="1015205"/>
            <a:ext cx="1892298" cy="3108325"/>
          </a:xfrm>
        </p:spPr>
      </p:pic>
      <p:sp>
        <p:nvSpPr>
          <p:cNvPr id="7" name="Текст 6">
            <a:extLst>
              <a:ext uri="{FF2B5EF4-FFF2-40B4-BE49-F238E27FC236}">
                <a16:creationId xmlns:a16="http://schemas.microsoft.com/office/drawing/2014/main" id="{B00C45F9-4B2A-42A6-B015-799926E63E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100" dirty="0"/>
              <a:t>Surprise: SVD(</a:t>
            </a:r>
            <a:r>
              <a:rPr lang="en-US" sz="1100" dirty="0" err="1"/>
              <a:t>n_factors</a:t>
            </a:r>
            <a:r>
              <a:rPr lang="en-US" sz="1100" dirty="0"/>
              <a:t>=10, </a:t>
            </a:r>
            <a:r>
              <a:rPr lang="en-US" sz="1100" dirty="0" err="1"/>
              <a:t>n_epochs</a:t>
            </a:r>
            <a:r>
              <a:rPr lang="en-US" sz="1100" dirty="0"/>
              <a:t>=20, </a:t>
            </a:r>
            <a:r>
              <a:rPr lang="en-US" sz="1100" dirty="0" err="1"/>
              <a:t>lr_all</a:t>
            </a:r>
            <a:r>
              <a:rPr lang="en-US" sz="1100" dirty="0"/>
              <a:t>=0.002, </a:t>
            </a:r>
            <a:r>
              <a:rPr lang="en-US" sz="1100" dirty="0" err="1"/>
              <a:t>reg_all</a:t>
            </a:r>
            <a:r>
              <a:rPr lang="en-US" sz="1100" dirty="0"/>
              <a:t>=0.1)</a:t>
            </a:r>
            <a:endParaRPr lang="ru-RU" sz="1100" dirty="0"/>
          </a:p>
          <a:p>
            <a:pPr>
              <a:lnSpc>
                <a:spcPct val="100000"/>
              </a:lnSpc>
            </a:pPr>
            <a:r>
              <a:rPr lang="en-US" sz="1100" dirty="0"/>
              <a:t>precision@3: 0.00522</a:t>
            </a:r>
            <a:endParaRPr lang="ru-RU" sz="1100" dirty="0"/>
          </a:p>
          <a:p>
            <a:pPr>
              <a:lnSpc>
                <a:spcPct val="100000"/>
              </a:lnSpc>
            </a:pPr>
            <a:r>
              <a:rPr lang="en-US" sz="1100" dirty="0"/>
              <a:t>SVD </a:t>
            </a:r>
            <a:r>
              <a:rPr lang="ru-RU" sz="1100" dirty="0"/>
              <a:t>модель использует математический механизм, позволяющий</a:t>
            </a:r>
            <a:r>
              <a:rPr lang="en-US" sz="1100" dirty="0"/>
              <a:t> </a:t>
            </a:r>
            <a:r>
              <a:rPr lang="ru-RU" sz="1100" dirty="0"/>
              <a:t>соединить  пространство пользователей и их оценок с пространством товаров.</a:t>
            </a:r>
          </a:p>
          <a:p>
            <a:pPr>
              <a:lnSpc>
                <a:spcPct val="100000"/>
              </a:lnSpc>
            </a:pPr>
            <a:endParaRPr lang="ru-RU" sz="1100" dirty="0"/>
          </a:p>
          <a:p>
            <a:pPr>
              <a:lnSpc>
                <a:spcPct val="100000"/>
              </a:lnSpc>
            </a:pPr>
            <a:endParaRPr lang="ru-RU" sz="1100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5D2BCF71-138F-4AAB-9F6F-2104AE6188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2919" y="3681412"/>
            <a:ext cx="3280704" cy="256698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100"/>
              <a:t>lightfm: </a:t>
            </a:r>
            <a:r>
              <a:rPr lang="en-US" sz="1100" dirty="0" err="1"/>
              <a:t>LightFM</a:t>
            </a:r>
            <a:r>
              <a:rPr lang="en-US" sz="1100" dirty="0"/>
              <a:t>(</a:t>
            </a:r>
            <a:r>
              <a:rPr lang="en-US" sz="1100" dirty="0" err="1"/>
              <a:t>no_components</a:t>
            </a:r>
            <a:r>
              <a:rPr lang="en-US" sz="1100" dirty="0"/>
              <a:t>=10, loss='warp', </a:t>
            </a:r>
            <a:r>
              <a:rPr lang="en-US" sz="1100" dirty="0" err="1"/>
              <a:t>random_state</a:t>
            </a:r>
            <a:r>
              <a:rPr lang="en-US" sz="1100" dirty="0"/>
              <a:t>=42)</a:t>
            </a:r>
          </a:p>
          <a:p>
            <a:r>
              <a:rPr lang="en-US" sz="1100" dirty="0"/>
              <a:t>precision_at_3:</a:t>
            </a:r>
            <a:r>
              <a:rPr lang="ru-RU" sz="1100" dirty="0"/>
              <a:t> </a:t>
            </a:r>
            <a:r>
              <a:rPr lang="en-US" sz="1100" dirty="0"/>
              <a:t>0.02697</a:t>
            </a:r>
          </a:p>
          <a:p>
            <a:pPr>
              <a:lnSpc>
                <a:spcPct val="100000"/>
              </a:lnSpc>
            </a:pPr>
            <a:r>
              <a:rPr lang="ru-RU" sz="1100" dirty="0"/>
              <a:t>Гибридный подход матричной факторизации, использующий скрытые представления пользователей и товаров.</a:t>
            </a:r>
          </a:p>
          <a:p>
            <a:pPr>
              <a:lnSpc>
                <a:spcPct val="100000"/>
              </a:lnSpc>
            </a:pPr>
            <a:r>
              <a:rPr lang="ru-RU" sz="1100" dirty="0"/>
              <a:t>Использование этого подхода требует дальнейшей проработки, как наиболее перспективный.</a:t>
            </a:r>
            <a:endParaRPr lang="en-US" sz="1100" dirty="0"/>
          </a:p>
          <a:p>
            <a:endParaRPr lang="ru-RU" sz="1100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774E452-B9D2-4415-A272-86F2DE178B5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rtl="0"/>
            <a:fld id="{8C2E478F-E849-4A8C-AF1F-CBCC78A7CBFA}" type="slidenum">
              <a:rPr lang="ru-RU" noProof="0" smtClean="0"/>
              <a:t>10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63591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C0DC171-E060-4C9E-AC89-8838FC3A15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ru-RU" noProof="0" smtClean="0"/>
              <a:pPr/>
              <a:t>11</a:t>
            </a:fld>
            <a:endParaRPr lang="ru-RU" noProof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0C52B79-30DA-4EF0-9689-3BDA808D7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Для </a:t>
            </a:r>
            <a:r>
              <a:rPr lang="en-US" dirty="0" err="1"/>
              <a:t>LightFM</a:t>
            </a:r>
            <a:r>
              <a:rPr lang="ru-RU" dirty="0"/>
              <a:t> модели, использующей алгоритм матричной факторизации</a:t>
            </a:r>
            <a:r>
              <a:rPr lang="en-US" dirty="0"/>
              <a:t>, </a:t>
            </a:r>
            <a:r>
              <a:rPr lang="ru-RU" dirty="0"/>
              <a:t> достигнут более наиболее высокий показатель технической метрики: </a:t>
            </a:r>
          </a:p>
          <a:p>
            <a:r>
              <a:rPr lang="en-US" dirty="0"/>
              <a:t>	precision@3 – </a:t>
            </a:r>
            <a:r>
              <a:rPr lang="ru-RU" altLang="ru-RU" dirty="0"/>
              <a:t>0.026970956</a:t>
            </a:r>
            <a:r>
              <a:rPr lang="en-US" altLang="ru-RU" dirty="0"/>
              <a:t>, </a:t>
            </a:r>
            <a:r>
              <a:rPr lang="ru-RU" altLang="ru-RU" dirty="0"/>
              <a:t> дальнейшая разработка будет построена на работе с этим подходом.</a:t>
            </a:r>
          </a:p>
          <a:p>
            <a:r>
              <a:rPr lang="ru-RU" altLang="ru-RU" dirty="0"/>
              <a:t>Текущая рабочая версия выложена на </a:t>
            </a:r>
            <a:r>
              <a:rPr lang="en-US" altLang="ru-RU" dirty="0" err="1"/>
              <a:t>Github</a:t>
            </a:r>
            <a:r>
              <a:rPr lang="en-US" altLang="ru-RU" dirty="0"/>
              <a:t>, Docker.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506D45C8-E3D6-434D-8FE2-369949C13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дальше</a:t>
            </a:r>
          </a:p>
        </p:txBody>
      </p:sp>
      <p:pic>
        <p:nvPicPr>
          <p:cNvPr id="13" name="Рисунок 12" descr="абстрактное изображение">
            <a:extLst>
              <a:ext uri="{FF2B5EF4-FFF2-40B4-BE49-F238E27FC236}">
                <a16:creationId xmlns:a16="http://schemas.microsoft.com/office/drawing/2014/main" id="{715EEC92-5C86-47C0-9AC2-46FC904FD8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8000"/>
                    </a14:imgEffect>
                  </a14:imgLayer>
                </a14:imgProps>
              </a:ext>
            </a:extLst>
          </a:blip>
          <a:srcRect l="55668" r="-95" b="1166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915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Рисунок 7" descr="абстрактное изображение">
            <a:extLst>
              <a:ext uri="{FF2B5EF4-FFF2-40B4-BE49-F238E27FC236}">
                <a16:creationId xmlns:a16="http://schemas.microsoft.com/office/drawing/2014/main" id="{D5C5EA1B-F06D-4AD1-B526-89C2DF7722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2000"/>
          </a:blip>
          <a:srcRect l="22717" r="45642"/>
          <a:stretch/>
        </p:blipFill>
        <p:spPr>
          <a:xfrm rot="16200000">
            <a:off x="2667001" y="-2666999"/>
            <a:ext cx="6858000" cy="12192000"/>
          </a:xfrm>
          <a:prstGeom prst="rect">
            <a:avLst/>
          </a:prstGeom>
          <a:noFill/>
        </p:spPr>
      </p:pic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 rtlCol="0">
            <a:normAutofit/>
          </a:bodyPr>
          <a:lstStyle/>
          <a:p>
            <a:pPr rtl="0"/>
            <a:r>
              <a:rPr lang="ru-RU" sz="4000" spc="300"/>
              <a:t>СПАСИБО</a:t>
            </a:r>
          </a:p>
        </p:txBody>
      </p:sp>
      <p:pic>
        <p:nvPicPr>
          <p:cNvPr id="24" name="Место для изображения из Интернета 23" descr="Пользователь">
            <a:extLst>
              <a:ext uri="{FF2B5EF4-FFF2-40B4-BE49-F238E27FC236}">
                <a16:creationId xmlns:a16="http://schemas.microsoft.com/office/drawing/2014/main" id="{E896B487-8C07-495F-95BF-B8F4960E1E8D}"/>
              </a:ext>
            </a:extLst>
          </p:cNvPr>
          <p:cNvPicPr>
            <a:picLocks noGrp="1" noChangeAspect="1"/>
          </p:cNvPicPr>
          <p:nvPr>
            <p:ph type="clipArt" sz="quarter" idx="19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/>
      </p:pic>
      <p:pic>
        <p:nvPicPr>
          <p:cNvPr id="12" name="Место для изображения из Интернета 11" descr="Смартфон">
            <a:extLst>
              <a:ext uri="{FF2B5EF4-FFF2-40B4-BE49-F238E27FC236}">
                <a16:creationId xmlns:a16="http://schemas.microsoft.com/office/drawing/2014/main" id="{4E709B75-16EA-4581-AED9-567DEF45A6B2}"/>
              </a:ext>
            </a:extLst>
          </p:cNvPr>
          <p:cNvPicPr>
            <a:picLocks noGrp="1" noChangeAspect="1"/>
          </p:cNvPicPr>
          <p:nvPr>
            <p:ph type="clipArt" sz="quarter" idx="20"/>
          </p:nvPr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30873" y="3118670"/>
            <a:ext cx="730250" cy="730250"/>
          </a:xfrm>
        </p:spPr>
      </p:pic>
      <p:pic>
        <p:nvPicPr>
          <p:cNvPr id="28" name="Место для изображения из Интернета 27" descr="Конверт">
            <a:extLst>
              <a:ext uri="{FF2B5EF4-FFF2-40B4-BE49-F238E27FC236}">
                <a16:creationId xmlns:a16="http://schemas.microsoft.com/office/drawing/2014/main" id="{D4D09222-33EB-4F99-9A89-51E2E1E97584}"/>
              </a:ext>
            </a:extLst>
          </p:cNvPr>
          <p:cNvPicPr>
            <a:picLocks noGrp="1" noChangeAspect="1"/>
          </p:cNvPicPr>
          <p:nvPr>
            <p:ph type="clipArt" sz="quarter" idx="21"/>
          </p:nvPr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/>
      </p:pic>
      <p:sp>
        <p:nvSpPr>
          <p:cNvPr id="8" name="Текст 7">
            <a:extLst>
              <a:ext uri="{FF2B5EF4-FFF2-40B4-BE49-F238E27FC236}">
                <a16:creationId xmlns:a16="http://schemas.microsoft.com/office/drawing/2014/main" id="{0B070B25-2BBC-49AC-9CFA-1CD7195DF2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8698" y="3903126"/>
            <a:ext cx="3387275" cy="518795"/>
          </a:xfrm>
        </p:spPr>
        <p:txBody>
          <a:bodyPr rtlCol="0"/>
          <a:lstStyle/>
          <a:p>
            <a:pPr rtl="0"/>
            <a:r>
              <a:rPr lang="ru-RU" dirty="0"/>
              <a:t>Елена Скрипниченко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9E2524A0-105C-4170-BB48-CD0756FB3DF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ru-RU" dirty="0"/>
              <a:t>+7(921)9620990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6E57A531-5B0F-485D-A015-BC78AD089BA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>
            <a:normAutofit fontScale="85000" lnSpcReduction="10000"/>
          </a:bodyPr>
          <a:lstStyle/>
          <a:p>
            <a:pPr rtl="0"/>
            <a:r>
              <a:rPr lang="en-US" dirty="0"/>
              <a:t>Lelique.com@gmail.com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747C414-85D9-40D6-9BB3-5AF68A84F4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ru-RU" dirty="0"/>
              <a:t>Будем на связи.</a:t>
            </a: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ru-RU" dirty="0"/>
              <a:t>Бизнес-Цель и техническая задача</a:t>
            </a:r>
          </a:p>
        </p:txBody>
      </p:sp>
      <p:pic>
        <p:nvPicPr>
          <p:cNvPr id="8" name="Рисунок 7" descr="крупный план компьютерного кода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2" name="Текст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02680" y="4393374"/>
            <a:ext cx="2834640" cy="365125"/>
          </a:xfrm>
        </p:spPr>
        <p:txBody>
          <a:bodyPr rtlCol="0"/>
          <a:lstStyle/>
          <a:p>
            <a:pPr rtl="0"/>
            <a:r>
              <a:rPr lang="ru-RU" dirty="0"/>
              <a:t>метрики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896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691D9B-8B5D-4224-A8D5-90B372E0E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Бизнес – Цель и техническая задача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247E44F-3FC4-4E5B-88C1-5A7F87CB9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4519" y="2098035"/>
            <a:ext cx="5157787" cy="336198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Бизнес-цель - увеличение </a:t>
            </a:r>
            <a:r>
              <a:rPr lang="ru-RU" b="1" dirty="0"/>
              <a:t>оборота</a:t>
            </a:r>
            <a:r>
              <a:rPr lang="ru-RU" dirty="0"/>
              <a:t> как фактора роста прибыльности. </a:t>
            </a:r>
          </a:p>
          <a:p>
            <a:pPr marL="0" indent="0">
              <a:buNone/>
            </a:pPr>
            <a:r>
              <a:rPr lang="ru-RU" dirty="0"/>
              <a:t>Для ее достижения предлагается рекомендательная система, по </a:t>
            </a:r>
            <a:r>
              <a:rPr lang="en-US" dirty="0"/>
              <a:t>id</a:t>
            </a:r>
            <a:r>
              <a:rPr lang="ru-RU" dirty="0"/>
              <a:t> пользователя предлагающая ему 3 товара, потенциально наиболее интересных для</a:t>
            </a:r>
            <a:r>
              <a:rPr lang="en-US" dirty="0"/>
              <a:t>:</a:t>
            </a:r>
          </a:p>
          <a:p>
            <a:r>
              <a:rPr lang="ru-RU" dirty="0"/>
              <a:t> совершения транзакции как мгновенной покупки или </a:t>
            </a:r>
            <a:endParaRPr lang="en-US" dirty="0"/>
          </a:p>
          <a:p>
            <a:r>
              <a:rPr lang="ru-RU" dirty="0"/>
              <a:t>помещения товара в корзину, как варианта запланированной покупки.</a:t>
            </a:r>
          </a:p>
          <a:p>
            <a:endParaRPr lang="ru-RU" dirty="0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529584E8-3530-42D3-BB7D-B2EC0EF76C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4293" y="1724443"/>
            <a:ext cx="5183188" cy="4197257"/>
          </a:xfrm>
        </p:spPr>
        <p:txBody>
          <a:bodyPr/>
          <a:lstStyle/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Стимулирование пользователей совершать мгновенные и отложенные покупки для получения большего оборота  решается рекомендательной системой, предлагающей товары с предсказанной наибольшей вероятностью покупки и помещения в корзину. </a:t>
            </a:r>
          </a:p>
          <a:p>
            <a:pPr marL="0" indent="0">
              <a:buNone/>
            </a:pPr>
            <a:r>
              <a:rPr lang="ru-RU" dirty="0"/>
              <a:t>Технические ограничения: количество рекомендаций рационально ограничено 3 товарами, так что из списка рекомендаций нужно выбрать 3 наиболее перспективных. </a:t>
            </a:r>
          </a:p>
          <a:p>
            <a:pPr marL="0" indent="0">
              <a:buNone/>
            </a:pPr>
            <a:r>
              <a:rPr lang="ru-RU" dirty="0"/>
              <a:t>Метрика показывает количество действительно приобретенных из 3 рекомендованных товаров. 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D635DF2-60F2-4C0D-92C0-CA338F311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C2E478F-E849-4A8C-AF1F-CBCC78A7CBFA}" type="slidenum">
              <a:rPr lang="ru-RU" noProof="0" smtClean="0"/>
              <a:t>3</a:t>
            </a:fld>
            <a:endParaRPr lang="ru-RU" noProof="0"/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7191F2AB-EB0B-4BC6-849F-59ABF1354D6D}"/>
              </a:ext>
            </a:extLst>
          </p:cNvPr>
          <p:cNvSpPr txBox="1">
            <a:spLocks/>
          </p:cNvSpPr>
          <p:nvPr/>
        </p:nvSpPr>
        <p:spPr>
          <a:xfrm>
            <a:off x="594519" y="1178051"/>
            <a:ext cx="4114800" cy="518795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cap="all" spc="6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Бизнес-метрика : оборот</a:t>
            </a:r>
          </a:p>
        </p:txBody>
      </p:sp>
      <p:sp>
        <p:nvSpPr>
          <p:cNvPr id="16" name="Текст 6">
            <a:extLst>
              <a:ext uri="{FF2B5EF4-FFF2-40B4-BE49-F238E27FC236}">
                <a16:creationId xmlns:a16="http://schemas.microsoft.com/office/drawing/2014/main" id="{CC7422A3-6F4A-4057-A909-AD28C9BB937E}"/>
              </a:ext>
            </a:extLst>
          </p:cNvPr>
          <p:cNvSpPr txBox="1">
            <a:spLocks/>
          </p:cNvSpPr>
          <p:nvPr/>
        </p:nvSpPr>
        <p:spPr>
          <a:xfrm>
            <a:off x="6414293" y="1192824"/>
            <a:ext cx="4114800" cy="518795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cap="all" spc="6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Техническая метрика: </a:t>
            </a:r>
            <a:r>
              <a:rPr lang="en-US" dirty="0"/>
              <a:t>precision@3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29F68D6-4B31-45FB-9DF3-ABFE2844B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149" y="1724443"/>
            <a:ext cx="3162574" cy="65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487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ru-RU" dirty="0"/>
              <a:t>О чем рассказали данные</a:t>
            </a:r>
          </a:p>
        </p:txBody>
      </p:sp>
      <p:pic>
        <p:nvPicPr>
          <p:cNvPr id="8" name="Рисунок 7" descr="крупный план компьютерного кода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2" name="Текст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02680" y="4393374"/>
            <a:ext cx="2834640" cy="365125"/>
          </a:xfrm>
        </p:spPr>
        <p:txBody>
          <a:bodyPr rtlCol="0"/>
          <a:lstStyle/>
          <a:p>
            <a:pPr rtl="0"/>
            <a:r>
              <a:rPr lang="ru-RU" dirty="0"/>
              <a:t>Начнем разбор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Данные</a:t>
            </a:r>
          </a:p>
        </p:txBody>
      </p:sp>
      <p:pic>
        <p:nvPicPr>
          <p:cNvPr id="5" name="Рисунок 4" descr="стол с разными людьми, работающими в своих ноутбуках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3617" r="23617"/>
          <a:stretch/>
        </p:blipFill>
        <p:spPr>
          <a:noFill/>
        </p:spPr>
      </p:pic>
      <p:sp>
        <p:nvSpPr>
          <p:cNvPr id="10" name="Текст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539" y="1546138"/>
            <a:ext cx="4646246" cy="464871"/>
          </a:xfrm>
        </p:spPr>
        <p:txBody>
          <a:bodyPr rtlCol="0"/>
          <a:lstStyle/>
          <a:p>
            <a:r>
              <a:rPr lang="en-US" dirty="0"/>
              <a:t>Events.csv, item_properties[1,2].csv, </a:t>
            </a:r>
            <a:r>
              <a:rPr lang="ru-RU" dirty="0"/>
              <a:t>Увеличение оборота как фактора роста прибыльности бизнеса</a:t>
            </a:r>
          </a:p>
          <a:p>
            <a:pPr rtl="0"/>
            <a:r>
              <a:rPr lang="en-US" dirty="0"/>
              <a:t>category_tree.csv</a:t>
            </a:r>
            <a:endParaRPr lang="ru-RU" dirty="0"/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 rtl="0">
              <a:lnSpc>
                <a:spcPct val="110000"/>
              </a:lnSpc>
              <a:buNone/>
            </a:pPr>
            <a:r>
              <a:rPr lang="en-US" b="1" dirty="0">
                <a:cs typeface="Biome Light" panose="020B0303030204020804" pitchFamily="34" charset="0"/>
              </a:rPr>
              <a:t>Events</a:t>
            </a:r>
            <a:r>
              <a:rPr lang="en-US" dirty="0">
                <a:cs typeface="Biome Light" panose="020B0303030204020804" pitchFamily="34" charset="0"/>
              </a:rPr>
              <a:t>.csv – </a:t>
            </a:r>
            <a:r>
              <a:rPr lang="ru-RU" sz="1400" dirty="0">
                <a:cs typeface="Biome Light" panose="020B0303030204020804" pitchFamily="34" charset="0"/>
              </a:rPr>
              <a:t>журнал событий в формате: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200" dirty="0">
                <a:cs typeface="Biome Light" panose="020B0303030204020804" pitchFamily="34" charset="0"/>
              </a:rPr>
              <a:t>Id </a:t>
            </a:r>
            <a:r>
              <a:rPr lang="ru-RU" sz="1200" dirty="0">
                <a:cs typeface="Biome Light" panose="020B0303030204020804" pitchFamily="34" charset="0"/>
              </a:rPr>
              <a:t>пользователя,</a:t>
            </a:r>
            <a:r>
              <a:rPr lang="en-US" sz="1200" dirty="0">
                <a:cs typeface="Biome Light" panose="020B0303030204020804" pitchFamily="34" charset="0"/>
              </a:rPr>
              <a:t> id </a:t>
            </a:r>
            <a:r>
              <a:rPr lang="ru-RU" sz="1200" dirty="0">
                <a:cs typeface="Biome Light" panose="020B0303030204020804" pitchFamily="34" charset="0"/>
              </a:rPr>
              <a:t>товара, тип события: просмотр / отложен в корзину / оплата, время.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 err="1"/>
              <a:t>Item_properties</a:t>
            </a:r>
            <a:r>
              <a:rPr lang="en-US" dirty="0" err="1"/>
              <a:t>.сsv</a:t>
            </a:r>
            <a:r>
              <a:rPr lang="en-US" dirty="0"/>
              <a:t> - </a:t>
            </a:r>
            <a:r>
              <a:rPr lang="ru-RU" dirty="0"/>
              <a:t>две части описательной базы товаров  с закодированными признаками товаров.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 err="1"/>
              <a:t>Category_tree</a:t>
            </a:r>
            <a:r>
              <a:rPr lang="en-US" dirty="0" err="1"/>
              <a:t>.сsv</a:t>
            </a:r>
            <a:r>
              <a:rPr lang="ru-RU" dirty="0"/>
              <a:t> – </a:t>
            </a:r>
            <a:r>
              <a:rPr lang="ru-RU" sz="1400" dirty="0"/>
              <a:t>дерево категорий товаров, в закодированном виде.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400" dirty="0"/>
          </a:p>
          <a:p>
            <a:pPr marL="0" indent="0" rtl="0">
              <a:lnSpc>
                <a:spcPct val="100000"/>
              </a:lnSpc>
              <a:buNone/>
            </a:pPr>
            <a:endParaRPr lang="ru-RU" sz="1200" dirty="0">
              <a:cs typeface="Biome Light" panose="020B0303030204020804" pitchFamily="34" charset="0"/>
            </a:endParaRPr>
          </a:p>
          <a:p>
            <a:pPr marL="0" indent="0" rtl="0">
              <a:lnSpc>
                <a:spcPct val="100000"/>
              </a:lnSpc>
              <a:buNone/>
            </a:pPr>
            <a:endParaRPr lang="ru-RU" sz="1200" dirty="0">
              <a:cs typeface="Biome Light" panose="020B0303030204020804" pitchFamily="34" charset="0"/>
            </a:endParaRPr>
          </a:p>
          <a:p>
            <a:pPr marL="0" indent="0" rtl="0">
              <a:lnSpc>
                <a:spcPct val="100000"/>
              </a:lnSpc>
              <a:buNone/>
            </a:pPr>
            <a:endParaRPr lang="ru-RU" sz="1200" dirty="0">
              <a:cs typeface="Biome Light" panose="020B0303030204020804" pitchFamily="34" charset="0"/>
            </a:endParaRPr>
          </a:p>
          <a:p>
            <a:pPr marL="0" indent="0" rtl="0">
              <a:buNone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A634F3-753D-4841-ADD1-98CC8FBA6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697" y="60193"/>
            <a:ext cx="9176698" cy="659067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3DA247-2F35-4FB8-903D-FB32D7B85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Топ 10 пользователей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BDE7135-9153-4AEB-AC1F-4B951B7A76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9470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F6C6044-4E99-4371-B666-7BAA443B6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504" y="0"/>
            <a:ext cx="954891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3DA247-2F35-4FB8-903D-FB32D7B85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Топ 10 ТОВАРОВ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BDE7135-9153-4AEB-AC1F-4B951B7A76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1528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3DA247-2F35-4FB8-903D-FB32D7B85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246931"/>
            <a:ext cx="11002962" cy="823913"/>
          </a:xfrm>
        </p:spPr>
        <p:txBody>
          <a:bodyPr rtlCol="0"/>
          <a:lstStyle/>
          <a:p>
            <a:pPr rtl="0"/>
            <a:r>
              <a:rPr lang="ru-RU" dirty="0"/>
              <a:t>Паттерны поведения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BDE7135-9153-4AEB-AC1F-4B951B7A76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t>8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8E7AC6-2C4A-405A-8D8F-2022E9140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102" y="909877"/>
            <a:ext cx="10729379" cy="5701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84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ru-RU" sz="4800" dirty="0"/>
              <a:t>Баланс событий 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t>9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6583360-6BE4-4DBA-AD3D-C3AE412A9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192" y="1682839"/>
            <a:ext cx="7836061" cy="4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420186_TF55661986_Win32.potx" id="{CD15748E-2BD1-4153-9F9E-4A2AFD190D23}" vid="{9DB7977E-36C5-47A2-8C77-71D748A85CDC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Техническая презентация</Template>
  <TotalTime>0</TotalTime>
  <Words>450</Words>
  <Application>Microsoft Office PowerPoint</Application>
  <PresentationFormat>Широкоэкранный</PresentationFormat>
  <Paragraphs>72</Paragraphs>
  <Slides>12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Тема Office</vt:lpstr>
      <vt:lpstr>Retail rocket e-comm </vt:lpstr>
      <vt:lpstr>Бизнес-Цель и техническая задача</vt:lpstr>
      <vt:lpstr>Бизнес – Цель и техническая задача</vt:lpstr>
      <vt:lpstr>О чем рассказали данные</vt:lpstr>
      <vt:lpstr>Данные</vt:lpstr>
      <vt:lpstr>Топ 10 пользователей</vt:lpstr>
      <vt:lpstr>Топ 10 ТОВАРОВ</vt:lpstr>
      <vt:lpstr>Паттерны поведения</vt:lpstr>
      <vt:lpstr>Баланс событий </vt:lpstr>
      <vt:lpstr>Эксперименты с моделями</vt:lpstr>
      <vt:lpstr>ЧТО дальше</vt:lpstr>
      <vt:lpstr>СПАСИБО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2024-02-22T09:47:40Z</dcterms:created>
  <dcterms:modified xsi:type="dcterms:W3CDTF">2024-02-29T10:14:09Z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